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TF Congress 2018" id="{127D7700-8650-49E1-81E3-A284031C2307}">
          <p14:sldIdLst>
            <p14:sldId id="283"/>
            <p14:sldId id="284"/>
            <p14:sldId id="285"/>
            <p14:sldId id="286"/>
            <p14:sldId id="287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6FF"/>
    <a:srgbClr val="03C2FF"/>
    <a:srgbClr val="047FFF"/>
    <a:srgbClr val="014FFF"/>
    <a:srgbClr val="092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63971"/>
  </p:normalViewPr>
  <p:slideViewPr>
    <p:cSldViewPr snapToGrid="0">
      <p:cViewPr varScale="1">
        <p:scale>
          <a:sx n="73" d="100"/>
          <a:sy n="73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71D182C-72FD-4B97-9AB9-EC8E43305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A855890-5EC1-4CB4-A9F0-148766603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CE56-A600-4966-9383-A72F312149EA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5CF3C20-EB3C-4C29-87A1-26A31D6F1A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53F093-4DEA-4618-9DA7-6BCBB4C5F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8FCA-36D9-4B16-B55F-BE864AF1D4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06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C227-8B39-4E1C-95DF-FC2AE4F5427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0D64-266A-463D-97F1-2386028D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47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34 demands</a:t>
            </a:r>
            <a:r>
              <a:rPr lang="en-GB" baseline="0" dirty="0" smtClean="0"/>
              <a:t> for Ryanair to consider on:</a:t>
            </a:r>
          </a:p>
          <a:p>
            <a:r>
              <a:rPr lang="en-GB" baseline="0" dirty="0" smtClean="0"/>
              <a:t>Economic Conditions</a:t>
            </a:r>
          </a:p>
          <a:p>
            <a:r>
              <a:rPr lang="en-GB" baseline="0" dirty="0" smtClean="0"/>
              <a:t>Safety and Rostering</a:t>
            </a:r>
          </a:p>
          <a:p>
            <a:r>
              <a:rPr lang="en-GB" baseline="0" dirty="0" smtClean="0"/>
              <a:t>Fair and Supportive Work Culture</a:t>
            </a:r>
          </a:p>
          <a:p>
            <a:r>
              <a:rPr lang="en-GB" baseline="0" dirty="0" smtClean="0"/>
              <a:t>Agency Employment</a:t>
            </a:r>
          </a:p>
          <a:p>
            <a:r>
              <a:rPr lang="en-GB" baseline="0" dirty="0" smtClean="0"/>
              <a:t>National Contracts</a:t>
            </a:r>
          </a:p>
          <a:p>
            <a:r>
              <a:rPr lang="en-GB" baseline="0" dirty="0" smtClean="0"/>
              <a:t>Sickness</a:t>
            </a:r>
          </a:p>
          <a:p>
            <a:r>
              <a:rPr lang="en-GB" baseline="0" dirty="0" smtClean="0"/>
              <a:t>Sales </a:t>
            </a:r>
          </a:p>
          <a:p>
            <a:r>
              <a:rPr lang="en-GB" baseline="0" dirty="0" smtClean="0"/>
              <a:t>Ground Staff</a:t>
            </a:r>
          </a:p>
          <a:p>
            <a:endParaRPr lang="en-GB" baseline="0" dirty="0" smtClean="0"/>
          </a:p>
          <a:p>
            <a:r>
              <a:rPr lang="en-GB" baseline="0" dirty="0" smtClean="0"/>
              <a:t>Ryanair dismissed the charter as ‘pointless’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0D64-266A-463D-97F1-2386028D052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3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CE301EA-4E8E-48A0-80A6-D1259636A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7" y="-1"/>
            <a:ext cx="12200917" cy="68529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555" y="2224206"/>
            <a:ext cx="7048890" cy="24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4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03835-3003-4F62-AED4-ADC16669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4AAF9A-FF40-4FFE-9B13-3FFAD26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Danzza Medium" panose="00000600000000000000" pitchFamily="50" charset="-1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B5A1C-0B71-4D59-924F-E5BD4E50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76939C-6B72-4EDB-86D2-8ECF4AD79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03835-3003-4F62-AED4-ADC16669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4AAF9A-FF40-4FFE-9B13-3FFAD26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Danzza Medium" panose="00000600000000000000" pitchFamily="50" charset="-1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B5A1C-0B71-4D59-924F-E5BD4E50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CE301EA-4E8E-48A0-80A6-D1259636A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917" cy="68529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D03835-3003-4F62-AED4-ADC16669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4AAF9A-FF40-4FFE-9B13-3FFAD26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Danzza Medium" panose="00000600000000000000" pitchFamily="50" charset="-1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B5A1C-0B71-4D59-924F-E5BD4E50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2DC9BF6-50C0-458C-83DC-9B3C8663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64" y="6153850"/>
            <a:ext cx="3448472" cy="3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8A9757C-C15D-4BC0-91E1-24104E5AA114}"/>
              </a:ext>
            </a:extLst>
          </p:cNvPr>
          <p:cNvSpPr/>
          <p:nvPr userDrawn="1"/>
        </p:nvSpPr>
        <p:spPr>
          <a:xfrm>
            <a:off x="0" y="0"/>
            <a:ext cx="12192000" cy="68529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7BCB2B-AA6E-40B7-837A-83C4EFB4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TOUT Heavy" panose="02000503000000020004" pitchFamily="50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3BAAF-E347-4957-A8CD-FE231F5A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anzza Medium" panose="00000600000000000000" pitchFamily="50" charset="-18"/>
              </a:defRPr>
            </a:lvl1pPr>
            <a:lvl2pPr>
              <a:defRPr>
                <a:solidFill>
                  <a:schemeClr val="bg1"/>
                </a:solidFill>
                <a:latin typeface="Danzza Medium" panose="00000600000000000000" pitchFamily="50" charset="-18"/>
              </a:defRPr>
            </a:lvl2pPr>
            <a:lvl3pPr>
              <a:defRPr>
                <a:solidFill>
                  <a:schemeClr val="bg1"/>
                </a:solidFill>
                <a:latin typeface="Danzza Medium" panose="00000600000000000000" pitchFamily="50" charset="-18"/>
              </a:defRPr>
            </a:lvl3pPr>
            <a:lvl4pPr>
              <a:defRPr>
                <a:solidFill>
                  <a:schemeClr val="bg1"/>
                </a:solidFill>
                <a:latin typeface="Danzza Medium" panose="00000600000000000000" pitchFamily="50" charset="-18"/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AE2F28E5-4523-46F9-86B8-D535C8DF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5A278AA-1B55-4A82-AE5A-5AC6F2F89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64" y="6153850"/>
            <a:ext cx="3448472" cy="3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BCB2B-AA6E-40B7-837A-83C4EFB4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STOUT Heavy" panose="02000503000000020004" pitchFamily="50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3BAAF-E347-4957-A8CD-FE231F5A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1pPr>
            <a:lvl2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2pPr>
            <a:lvl3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3pPr>
            <a:lvl4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AE2F28E5-4523-46F9-86B8-D535C8DF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B7589A-118D-43C6-B9F6-535A5F684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680FAD83-D137-4035-9C1E-4006A6749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8" y="0"/>
            <a:ext cx="7223652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7BCB2B-AA6E-40B7-837A-83C4EFB4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STOUT Heavy" panose="02000503000000020004" pitchFamily="50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3BAAF-E347-4957-A8CD-FE231F5A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1pPr>
            <a:lvl2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2pPr>
            <a:lvl3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3pPr>
            <a:lvl4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AE2F28E5-4523-46F9-86B8-D535C8DF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54ABB-68AD-4F07-9033-56A971CB0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7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4E0D1EB-C341-4117-B038-8840F0F9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-5062"/>
            <a:ext cx="1027583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7BCB2B-AA6E-40B7-837A-83C4EFB4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STOUT Heavy" panose="02000503000000020004" pitchFamily="50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3BAAF-E347-4957-A8CD-FE231F5A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1pPr>
            <a:lvl2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2pPr>
            <a:lvl3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3pPr>
            <a:lvl4pPr>
              <a:defRPr>
                <a:solidFill>
                  <a:schemeClr val="accent3"/>
                </a:solidFill>
                <a:latin typeface="Danzza Medium" panose="00000600000000000000" pitchFamily="50" charset="-18"/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AE2F28E5-4523-46F9-86B8-D535C8DF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62C34F-CEEF-492E-AADA-1FCA55C4F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A3146-BC8D-4D53-A848-62E42AB4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A28FF4-E93C-44D4-BAE9-576667A8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39F807EE-EBF4-420E-9809-55CE8D81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A8F8AF-7507-45BF-9393-214A4FAA3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74B06-4F2F-42C8-AF03-CEB86EB4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979724-991F-4DA0-A76F-4AB73A97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A2A6A8-5AC8-43A2-9F27-68F76F05D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02576891-58B6-4CE1-9EDF-2E0A999E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9D5737A-4103-4D12-B8E0-7B426BAA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CE60A-6AA4-4605-B186-C3E15FD7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6192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A4D022-9106-4DC9-AA06-2FF352B0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925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3FB109-3335-42DA-B5EF-CD3C7920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77220"/>
            <a:ext cx="515778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90BCD0-6FD1-4E36-9FD6-47712360A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925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B7DCB2A-FE50-455E-8AFC-6B9392715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7220"/>
            <a:ext cx="51831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F678C4D8-0E96-44A6-955A-5613210E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7E3CA9-AFBF-4664-AAC2-3FDA8A69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966B5F9-BBC3-4C94-A6D8-76F2B5201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5" y="-47471"/>
            <a:ext cx="12279466" cy="69529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1119" y="1884459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3149902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YOUR CONGRESS</a:t>
            </a:r>
            <a:br>
              <a:rPr lang="pl-PL" dirty="0"/>
            </a:br>
            <a:r>
              <a:rPr lang="pl-PL" dirty="0"/>
              <a:t>YOUR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4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D5A5B-C247-4A28-AD05-E7478DB8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1194894C-F92C-4480-AC2D-2432F625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97F98D-512F-46B5-BF35-A0750A109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BE8718-9CDD-45C3-A33B-BBB0578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1019"/>
            <a:ext cx="10308866" cy="6402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FB0858-217F-4425-B368-BE260471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454" y="1860605"/>
            <a:ext cx="6172200" cy="4136376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46646A-492A-419D-85B9-DE28E28F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0605"/>
            <a:ext cx="3932237" cy="413637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39B6E88-8066-40BB-96DA-E560B800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1CF03E-9A55-4C89-B959-6946FE9B0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DF75F-5067-49FF-912F-6E45B9E5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1445"/>
            <a:ext cx="10515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8B3CDA-D2B9-4367-9A38-7D9AF0F94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42641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369B66-31B0-449A-8B68-D27D8F0E0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264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4A6928C-329C-4282-A5F6-B7C73299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6404EE8-BC9E-473F-8759-B3E65E05F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16" y="6163524"/>
            <a:ext cx="3448020" cy="3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6275FF4-0D46-4BD0-AEA1-83384041A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5" y="-47471"/>
            <a:ext cx="12279466" cy="69529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1119" y="1884459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3149902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TRANSPORT WORKERS</a:t>
            </a:r>
            <a:br>
              <a:rPr lang="pl-PL" dirty="0"/>
            </a:br>
            <a:r>
              <a:rPr lang="pl-PL" dirty="0"/>
              <a:t>BUILDING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1119" y="1176793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537652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YOUR CONGRESS</a:t>
            </a:r>
            <a:br>
              <a:rPr lang="pl-PL" dirty="0"/>
            </a:br>
            <a:r>
              <a:rPr lang="pl-PL" dirty="0"/>
              <a:t>YOUR VOICE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B833D52-A863-4202-8794-C0B5491EC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543"/>
            <a:ext cx="12192000" cy="24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1119" y="1176793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537652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TRANSPORT WORKERS</a:t>
            </a:r>
            <a:br>
              <a:rPr lang="pl-PL" dirty="0"/>
            </a:br>
            <a:r>
              <a:rPr lang="pl-PL" dirty="0"/>
              <a:t>BUILDING POWER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B833D52-A863-4202-8794-C0B5491EC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543"/>
            <a:ext cx="12192000" cy="24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1119" y="826935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100395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YOUR CONGRESS</a:t>
            </a:r>
            <a:br>
              <a:rPr lang="pl-PL" dirty="0"/>
            </a:br>
            <a:r>
              <a:rPr lang="pl-PL" dirty="0"/>
              <a:t>YOUR VOICE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6CFC5DE-9477-479E-B097-650B4E2DF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836"/>
            <a:ext cx="12192000" cy="31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0BEFD6-087A-46EA-A779-139B82B4CB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26E12B-270B-4FFE-981F-C965B78A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1119" y="826935"/>
            <a:ext cx="3289759" cy="112220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E28604B-88B3-46DF-8D0D-F569FC991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100395"/>
            <a:ext cx="9144000" cy="151418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TRANSPORT WORKERS</a:t>
            </a:r>
            <a:br>
              <a:rPr lang="pl-PL" dirty="0"/>
            </a:br>
            <a:r>
              <a:rPr lang="pl-PL" dirty="0"/>
              <a:t>BUILDING POWER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6CFC5DE-9477-479E-B097-650B4E2DF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836"/>
            <a:ext cx="12192000" cy="31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9528DAC-2C3D-4534-B484-68ED3757C96C}"/>
              </a:ext>
            </a:extLst>
          </p:cNvPr>
          <p:cNvSpPr/>
          <p:nvPr userDrawn="1"/>
        </p:nvSpPr>
        <p:spPr>
          <a:xfrm>
            <a:off x="0" y="0"/>
            <a:ext cx="12192000" cy="68529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D03835-3003-4F62-AED4-ADC16669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4AAF9A-FF40-4FFE-9B13-3FFAD26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Danzza Medium" panose="00000600000000000000" pitchFamily="50" charset="-1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B5A1C-0B71-4D59-924F-E5BD4E50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4F7232-F7AA-4226-B1A3-01075B14F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64" y="6153850"/>
            <a:ext cx="3448472" cy="3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9528DAC-2C3D-4534-B484-68ED3757C96C}"/>
              </a:ext>
            </a:extLst>
          </p:cNvPr>
          <p:cNvSpPr/>
          <p:nvPr userDrawn="1"/>
        </p:nvSpPr>
        <p:spPr>
          <a:xfrm>
            <a:off x="0" y="0"/>
            <a:ext cx="12192000" cy="68529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D03835-3003-4F62-AED4-ADC16669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STOUT Heavy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4AAF9A-FF40-4FFE-9B13-3FFAD26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Danzza Medium" panose="00000600000000000000" pitchFamily="50" charset="-1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B5A1C-0B71-4D59-924F-E5BD4E50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2174" y="64878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A633BE-CB6B-4612-9298-F175873B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F76F23-72EB-4091-B3C1-AC012A2D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378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656D8D-B1A2-448A-867D-D64D46D9B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39092BBE-8EE5-4CD6-8FA3-929FD61435B9}"/>
              </a:ext>
            </a:extLst>
          </p:cNvPr>
          <p:cNvSpPr txBox="1">
            <a:spLocks/>
          </p:cNvSpPr>
          <p:nvPr userDrawn="1"/>
        </p:nvSpPr>
        <p:spPr>
          <a:xfrm>
            <a:off x="9432174" y="64878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C7C1D-F8CC-4F2C-A56B-CCC8BF340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49" r:id="rId8"/>
    <p:sldLayoutId id="2147483671" r:id="rId9"/>
    <p:sldLayoutId id="2147483658" r:id="rId10"/>
    <p:sldLayoutId id="2147483672" r:id="rId11"/>
    <p:sldLayoutId id="2147483660" r:id="rId12"/>
    <p:sldLayoutId id="2147483650" r:id="rId13"/>
    <p:sldLayoutId id="2147483659" r:id="rId14"/>
    <p:sldLayoutId id="2147483663" r:id="rId15"/>
    <p:sldLayoutId id="2147483668" r:id="rId16"/>
    <p:sldLayoutId id="2147483651" r:id="rId17"/>
    <p:sldLayoutId id="2147483652" r:id="rId18"/>
    <p:sldLayoutId id="2147483653" r:id="rId19"/>
    <p:sldLayoutId id="2147483654" r:id="rId20"/>
    <p:sldLayoutId id="2147483656" r:id="rId21"/>
    <p:sldLayoutId id="2147483657" r:id="rId2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STOUT Heavy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Danzza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Danzza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Danzza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Danzza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ven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Itf</a:t>
            </a:r>
            <a:r>
              <a:rPr lang="en-GB" dirty="0" smtClean="0"/>
              <a:t> – Ryanair campaign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</a:t>
            </a:r>
            <a:r>
              <a:rPr lang="en-GB" dirty="0" err="1" smtClean="0"/>
              <a:t>lccs</a:t>
            </a:r>
            <a:r>
              <a:rPr lang="en-GB" dirty="0" smtClean="0"/>
              <a:t> work?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7213"/>
            <a:ext cx="10515600" cy="414828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Lowest possible cost = Lowest possible fare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Profits come from cost savings: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Reduced cost of workforce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Fuel hedging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Bulk aircraft buying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Single aircraft fleet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Taxation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Airport Subsidies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These activities force other carriers to do the same in order to drive costs down </a:t>
            </a:r>
          </a:p>
          <a:p>
            <a:pPr lvl="1"/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as Ryanair cabin crew </a:t>
            </a:r>
            <a:r>
              <a:rPr lang="en-GB" sz="3600" dirty="0" smtClean="0"/>
              <a:t>(Pre-campaign)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 Water</a:t>
            </a:r>
          </a:p>
          <a:p>
            <a:r>
              <a:rPr lang="en-GB" dirty="0" smtClean="0"/>
              <a:t>No Food</a:t>
            </a:r>
          </a:p>
          <a:p>
            <a:r>
              <a:rPr lang="en-GB" dirty="0" smtClean="0"/>
              <a:t>No access to local bank account – Access to loans and mortgages </a:t>
            </a:r>
          </a:p>
          <a:p>
            <a:r>
              <a:rPr lang="en-GB" dirty="0" smtClean="0"/>
              <a:t>No access to social welfare payments or healthcare in 31 of 33 countries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Sick Pay </a:t>
            </a:r>
          </a:p>
          <a:p>
            <a:r>
              <a:rPr lang="en-GB" dirty="0" smtClean="0"/>
              <a:t>Meet managers to prove you are sick </a:t>
            </a:r>
          </a:p>
          <a:p>
            <a:r>
              <a:rPr lang="en-GB" dirty="0" smtClean="0"/>
              <a:t>Paid for ‘chock to chock’ only. No pay for boarding, briefing, delays</a:t>
            </a:r>
          </a:p>
          <a:p>
            <a:r>
              <a:rPr lang="en-GB" dirty="0" smtClean="0"/>
              <a:t>Promotions, based transfers and dismissals all based on sales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7C1D-F8CC-4F2C-A56B-CCC8BF340F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3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milestones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ECJ rules against Ryanair on National Law (2017) </a:t>
            </a:r>
          </a:p>
          <a:p>
            <a:r>
              <a:rPr lang="en-GB" dirty="0" smtClean="0"/>
              <a:t>First unions achieve recognition (Spring/Summer 2018)</a:t>
            </a:r>
          </a:p>
          <a:p>
            <a:r>
              <a:rPr lang="en-GB" dirty="0" smtClean="0"/>
              <a:t>Ryanair Crew Summit creates Ryanair Crew Charter (June 2018)</a:t>
            </a:r>
          </a:p>
          <a:p>
            <a:r>
              <a:rPr lang="en-GB" dirty="0" smtClean="0"/>
              <a:t>Cabin Crew and Pilots Strikes (2018)</a:t>
            </a:r>
          </a:p>
          <a:p>
            <a:r>
              <a:rPr lang="en-GB" dirty="0" smtClean="0"/>
              <a:t>More recognition and first CLAs (Autumn 2018)</a:t>
            </a:r>
          </a:p>
          <a:p>
            <a:r>
              <a:rPr lang="en-GB" dirty="0" smtClean="0"/>
              <a:t>Ryanair AGM – ITF/ETF calls for reforms (September 2018)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7C1D-F8CC-4F2C-A56B-CCC8BF340F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Ryanair crew charter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7C1D-F8CC-4F2C-A56B-CCC8BF340F9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63" y="1591397"/>
            <a:ext cx="3512608" cy="4638115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89" y="1591397"/>
            <a:ext cx="3856725" cy="47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Jurisdiction and Laws – Company applied Irish law unilaterally – Ignoring domestic law</a:t>
            </a:r>
          </a:p>
          <a:p>
            <a:r>
              <a:rPr lang="en-GB" dirty="0" smtClean="0"/>
              <a:t>Size of company – 10,000+ pilots and cabin crew</a:t>
            </a:r>
          </a:p>
          <a:p>
            <a:r>
              <a:rPr lang="en-GB" dirty="0" smtClean="0"/>
              <a:t>Staff Turnover – Average 1-3 years </a:t>
            </a:r>
          </a:p>
          <a:p>
            <a:r>
              <a:rPr lang="en-GB" dirty="0" smtClean="0"/>
              <a:t>Spread of workers – Across 85 bases (and growing)</a:t>
            </a:r>
          </a:p>
          <a:p>
            <a:r>
              <a:rPr lang="en-GB" dirty="0" smtClean="0"/>
              <a:t>Massive number of bargaining units</a:t>
            </a:r>
          </a:p>
          <a:p>
            <a:r>
              <a:rPr lang="en-GB" dirty="0" smtClean="0"/>
              <a:t>Ryanair’s inexperience in Industrial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7C1D-F8CC-4F2C-A56B-CCC8BF340F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9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1095C83-A5C0-4BBC-93AC-B59BC698C9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77A618D-05EC-48F5-8231-FAF271A0B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4112"/>
            <a:ext cx="12268200" cy="69583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39AE587-6C8F-4A71-9027-DAFD255C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195"/>
            <a:ext cx="10515600" cy="235599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Contact us: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/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  <a:latin typeface="Danzza Light" panose="00000400000000000000" pitchFamily="50" charset="-18"/>
              </a:rPr>
              <a:t>Email</a:t>
            </a:r>
            <a:r>
              <a:rPr lang="en-GB" sz="2000" dirty="0">
                <a:solidFill>
                  <a:schemeClr val="bg1"/>
                </a:solidFill>
                <a:latin typeface="Danzza Light" panose="00000400000000000000" pitchFamily="50" charset="-18"/>
              </a:rPr>
              <a:t>: </a:t>
            </a:r>
            <a:r>
              <a:rPr lang="en-GB" sz="2000" dirty="0" smtClean="0">
                <a:solidFill>
                  <a:schemeClr val="bg1"/>
                </a:solidFill>
                <a:latin typeface="Danzza Light" panose="00000400000000000000" pitchFamily="50" charset="-18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Danzza Light" panose="00000400000000000000" pitchFamily="50" charset="-18"/>
              </a:rPr>
            </a:br>
            <a:r>
              <a:rPr lang="en-GB" sz="2000" dirty="0" smtClean="0">
                <a:solidFill>
                  <a:schemeClr val="bg1"/>
                </a:solidFill>
                <a:latin typeface="Danzza Light" panose="00000400000000000000" pitchFamily="50" charset="-18"/>
              </a:rPr>
              <a:t>civilaviation@itf.org.uk</a:t>
            </a:r>
            <a:br>
              <a:rPr lang="en-GB" sz="2000" dirty="0" smtClean="0">
                <a:solidFill>
                  <a:schemeClr val="bg1"/>
                </a:solidFill>
                <a:latin typeface="Danzza Light" panose="00000400000000000000" pitchFamily="50" charset="-18"/>
              </a:rPr>
            </a:br>
            <a:r>
              <a:rPr lang="en-GB" sz="2000" dirty="0">
                <a:solidFill>
                  <a:schemeClr val="bg1"/>
                </a:solidFill>
                <a:latin typeface="Danzza Light" panose="00000400000000000000" pitchFamily="50" charset="-18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Danzza Light" panose="00000400000000000000" pitchFamily="50" charset="-18"/>
              </a:rPr>
            </a:br>
            <a:r>
              <a:rPr lang="pl-PL" sz="2000" dirty="0">
                <a:solidFill>
                  <a:schemeClr val="bg1"/>
                </a:solidFill>
              </a:rPr>
              <a:t/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  <a:latin typeface="Danzza Medium" panose="00000600000000000000" pitchFamily="50" charset="-18"/>
              </a:rPr>
              <a:t>www.itf</a:t>
            </a:r>
            <a:r>
              <a:rPr lang="en-GB" sz="2000" dirty="0" err="1" smtClean="0">
                <a:solidFill>
                  <a:schemeClr val="bg1"/>
                </a:solidFill>
                <a:latin typeface="Danzza Medium" panose="00000600000000000000" pitchFamily="50" charset="-18"/>
              </a:rPr>
              <a:t>aglobal</a:t>
            </a:r>
            <a:r>
              <a:rPr lang="pl-PL" sz="2000" dirty="0" smtClean="0">
                <a:solidFill>
                  <a:schemeClr val="bg1"/>
                </a:solidFill>
                <a:latin typeface="Danzza Medium" panose="00000600000000000000" pitchFamily="50" charset="-18"/>
              </a:rPr>
              <a:t>.org</a:t>
            </a:r>
            <a:endParaRPr lang="pl-PL" sz="2000" dirty="0">
              <a:solidFill>
                <a:schemeClr val="bg1"/>
              </a:solidFill>
              <a:latin typeface="Danzza Medium" panose="00000600000000000000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AAD6DB-DDC5-4884-A8F5-56F32630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7C1D-F8CC-4F2C-A56B-CCC8BF340F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595959"/>
      </a:accent2>
      <a:accent3>
        <a:srgbClr val="A5A5A5"/>
      </a:accent3>
      <a:accent4>
        <a:srgbClr val="BFBFBF"/>
      </a:accent4>
      <a:accent5>
        <a:srgbClr val="D8D8D8"/>
      </a:accent5>
      <a:accent6>
        <a:srgbClr val="FF0000"/>
      </a:accent6>
      <a:hlink>
        <a:srgbClr val="FF0000"/>
      </a:hlink>
      <a:folHlink>
        <a:srgbClr val="FF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283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Danzza Light</vt:lpstr>
      <vt:lpstr>Danzza Medium</vt:lpstr>
      <vt:lpstr>Maven Pro</vt:lpstr>
      <vt:lpstr>STOUT Heavy</vt:lpstr>
      <vt:lpstr>Motyw pakietu Office</vt:lpstr>
      <vt:lpstr>Itf – Ryanair campaign</vt:lpstr>
      <vt:lpstr>How do lccs work?</vt:lpstr>
      <vt:lpstr>Life as Ryanair cabin crew (Pre-campaign)</vt:lpstr>
      <vt:lpstr>Campaign milestones</vt:lpstr>
      <vt:lpstr>Ryanair crew charter</vt:lpstr>
      <vt:lpstr>Challenges </vt:lpstr>
      <vt:lpstr>Contact us:   Email:  civilaviation@itf.org.uk   www.itfaglobal.org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Jędrzej Kowalewski</dc:creator>
  <cp:lastModifiedBy>BOGER Karola Annette</cp:lastModifiedBy>
  <cp:revision>127</cp:revision>
  <dcterms:created xsi:type="dcterms:W3CDTF">2018-04-12T20:09:36Z</dcterms:created>
  <dcterms:modified xsi:type="dcterms:W3CDTF">2019-02-06T18:03:26Z</dcterms:modified>
</cp:coreProperties>
</file>